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8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8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406" r:id="rId30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302" Type="http://schemas.openxmlformats.org/officeDocument/2006/relationships/slide" Target="slides/slide186.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6A82B70E-D9E6-F4AC-A3E1-3938A8A5BF1A}"/>
              </a:ext>
            </a:extLst>
          </p:cNvPr>
          <p:cNvSpPr>
            <a:spLocks noGrp="1" noChangeArrowheads="1"/>
          </p:cNvSpPr>
          <p:nvPr>
            <p:ph type="sldNum" sz="quarter" idx="5"/>
          </p:nvPr>
        </p:nvSpPr>
        <p:spPr>
          <a:ln/>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EDE04F27-9E87-4C40-93F9-7B79A41A482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66788" rtl="0" eaLnBrk="1" fontAlgn="base" latinLnBrk="0" hangingPunct="1">
                <a:lnSpc>
                  <a:spcPct val="100000"/>
                </a:lnSpc>
                <a:spcBef>
                  <a:spcPct val="0"/>
                </a:spcBef>
                <a:spcAft>
                  <a:spcPct val="0"/>
                </a:spcAft>
                <a:buClrTx/>
                <a:buSzTx/>
                <a:buFontTx/>
                <a:buNone/>
                <a:tabLst/>
                <a:defRPr/>
              </a:pPr>
              <a:t>186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5458" name="Rectangle 2">
            <a:extLst>
              <a:ext uri="{FF2B5EF4-FFF2-40B4-BE49-F238E27FC236}">
                <a16:creationId xmlns:a16="http://schemas.microsoft.com/office/drawing/2014/main" id="{05213DDB-5EDC-8579-9B6B-41B2D764248B}"/>
              </a:ext>
            </a:extLst>
          </p:cNvPr>
          <p:cNvSpPr>
            <a:spLocks noRot="1" noChangeArrowheads="1" noTextEdit="1"/>
          </p:cNvSpPr>
          <p:nvPr>
            <p:ph type="sldImg"/>
          </p:nvPr>
        </p:nvSpPr>
        <p:spPr>
          <a:xfrm>
            <a:off x="1258888" y="720725"/>
            <a:ext cx="4800600" cy="3600450"/>
          </a:xfrm>
          <a:ln/>
        </p:spPr>
      </p:sp>
      <p:sp>
        <p:nvSpPr>
          <p:cNvPr id="275459" name="Rectangle 3">
            <a:extLst>
              <a:ext uri="{FF2B5EF4-FFF2-40B4-BE49-F238E27FC236}">
                <a16:creationId xmlns:a16="http://schemas.microsoft.com/office/drawing/2014/main" id="{5FD40F49-89FA-D169-4158-A4BC870B7A94}"/>
              </a:ext>
            </a:extLst>
          </p:cNvPr>
          <p:cNvSpPr>
            <a:spLocks noGrp="1" noChangeArrowheads="1"/>
          </p:cNvSpPr>
          <p:nvPr>
            <p:ph type="body" idx="1"/>
          </p:nvPr>
        </p:nvSpPr>
        <p:spPr/>
        <p:txBody>
          <a:bodyPr/>
          <a:lstStyle/>
          <a:p>
            <a:pPr lvl="1"/>
            <a:r>
              <a:rPr lang="en-US" altLang="zh-CN" sz="1000">
                <a:solidFill>
                  <a:srgbClr val="003366"/>
                </a:solidFill>
                <a:ea typeface="宋体" panose="02010600030101010101" pitchFamily="2" charset="-122"/>
              </a:rPr>
              <a:t>Largest assessment ever undertaken of the health of ecosystems and the consequences of ecosystem change for human well-being</a:t>
            </a:r>
          </a:p>
          <a:p>
            <a:pPr lvl="2"/>
            <a:r>
              <a:rPr lang="en-US" altLang="zh-CN" sz="1000" i="1">
                <a:solidFill>
                  <a:srgbClr val="003366"/>
                </a:solidFill>
                <a:ea typeface="宋体" panose="02010600030101010101" pitchFamily="2" charset="-122"/>
              </a:rPr>
              <a:t>Prepared by 1360 experts from 95 countries; extensive peer review</a:t>
            </a:r>
          </a:p>
          <a:p>
            <a:pPr lvl="2"/>
            <a:r>
              <a:rPr lang="en-US" altLang="zh-CN" sz="1000" i="1">
                <a:solidFill>
                  <a:srgbClr val="003366"/>
                </a:solidFill>
                <a:ea typeface="宋体" panose="02010600030101010101" pitchFamily="2" charset="-122"/>
              </a:rPr>
              <a:t>Consensus of the world’s scientists</a:t>
            </a:r>
          </a:p>
          <a:p>
            <a:pPr lvl="1"/>
            <a:r>
              <a:rPr lang="en-US" altLang="zh-CN" sz="1000">
                <a:solidFill>
                  <a:srgbClr val="003366"/>
                </a:solidFill>
                <a:ea typeface="宋体" panose="02010600030101010101" pitchFamily="2" charset="-122"/>
              </a:rPr>
              <a:t>Designed to meet needs of decision-makers among government, business, civil society</a:t>
            </a:r>
          </a:p>
          <a:p>
            <a:pPr lvl="2"/>
            <a:r>
              <a:rPr lang="en-US" altLang="zh-CN" sz="1000" i="1">
                <a:solidFill>
                  <a:srgbClr val="003366"/>
                </a:solidFill>
                <a:ea typeface="宋体" panose="02010600030101010101" pitchFamily="2" charset="-122"/>
              </a:rPr>
              <a:t>Information requested through 4 international conventions</a:t>
            </a:r>
          </a:p>
          <a:p>
            <a:endParaRPr lang="en-US" altLang="zh-CN">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258.xml"/><Relationship Id="rId2" Type="http://schemas.openxmlformats.org/officeDocument/2006/relationships/notesSlide" Target="../notesSlides/notesSlide87.xml"/><Relationship Id="rId3" Type="http://schemas.openxmlformats.org/officeDocument/2006/relationships/image" Target="../media/image341.jpeg"/><Relationship Id="rId4" Type="http://schemas.openxmlformats.org/officeDocument/2006/relationships/image" Target="../media/image342.jpeg"/><Relationship Id="rId5" Type="http://schemas.openxmlformats.org/officeDocument/2006/relationships/image" Target="../media/image343.jpeg"/></Relationships>
</file>

<file path=ppt/slides/slide1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4434" name="Rectangle 2">
            <a:extLst>
              <a:ext uri="{FF2B5EF4-FFF2-40B4-BE49-F238E27FC236}">
                <a16:creationId xmlns:a16="http://schemas.microsoft.com/office/drawing/2014/main" id="{C0817FFC-BDF7-A831-5C55-F44398EB6879}"/>
              </a:ext>
            </a:extLst>
          </p:cNvPr>
          <p:cNvSpPr>
            <a:spLocks noGrp="1" noChangeArrowheads="1"/>
          </p:cNvSpPr>
          <p:nvPr>
            <p:ph type="title"/>
          </p:nvPr>
        </p:nvSpPr>
        <p:spPr>
          <a:xfrm>
            <a:off x="1066800" y="76200"/>
            <a:ext cx="8001000" cy="1143000"/>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r">
              <a:lnSpc>
                <a:spcPct val="80000"/>
              </a:lnSpc>
            </a:pPr>
            <a:r>
              <a:rPr lang="en-US" altLang="zh-CN" sz="4000">
                <a:ea typeface="宋体" panose="02010600030101010101" pitchFamily="2" charset="-122"/>
              </a:rPr>
              <a:t>millennium ecosystem assessment:</a:t>
            </a:r>
            <a:br>
              <a:rPr lang="en-US" altLang="zh-CN" sz="4000">
                <a:ea typeface="宋体" panose="02010600030101010101" pitchFamily="2" charset="-122"/>
              </a:rPr>
            </a:br>
            <a:r>
              <a:rPr lang="en-US" altLang="zh-CN" sz="4000">
                <a:ea typeface="宋体" panose="02010600030101010101" pitchFamily="2" charset="-122"/>
              </a:rPr>
              <a:t>main findings</a:t>
            </a:r>
          </a:p>
        </p:txBody>
      </p:sp>
      <p:sp>
        <p:nvSpPr>
          <p:cNvPr id="274435" name="Rectangle 3">
            <a:extLst>
              <a:ext uri="{FF2B5EF4-FFF2-40B4-BE49-F238E27FC236}">
                <a16:creationId xmlns:a16="http://schemas.microsoft.com/office/drawing/2014/main" id="{5F890D50-3374-AAD6-A0AF-9B9AAC16362F}"/>
              </a:ext>
            </a:extLst>
          </p:cNvPr>
          <p:cNvSpPr>
            <a:spLocks noGrp="1" noChangeArrowheads="1"/>
          </p:cNvSpPr>
          <p:nvPr>
            <p:ph type="body" idx="1"/>
          </p:nvPr>
        </p:nvSpPr>
        <p:spPr>
          <a:xfrm>
            <a:off x="457200" y="1524000"/>
            <a:ext cx="5283200" cy="5257800"/>
          </a:xfrm>
        </p:spPr>
        <p:txBody>
          <a:bodyPr/>
          <a:lstStyle/>
          <a:p>
            <a:pPr>
              <a:lnSpc>
                <a:spcPct val="80000"/>
              </a:lnSpc>
              <a:spcBef>
                <a:spcPct val="60000"/>
              </a:spcBef>
            </a:pPr>
            <a:r>
              <a:rPr lang="en-US" altLang="zh-CN" sz="3000" dirty="0">
                <a:latin typeface="Times New Roman" panose="02020603050405020304" pitchFamily="18" charset="0"/>
                <a:ea typeface="宋体" panose="02010600030101010101" pitchFamily="2" charset="-122"/>
              </a:rPr>
              <a:t>Humans have radically altered     ecosystems in last 50 years</a:t>
            </a:r>
          </a:p>
          <a:p>
            <a:pPr>
              <a:lnSpc>
                <a:spcPct val="80000"/>
              </a:lnSpc>
              <a:spcBef>
                <a:spcPct val="60000"/>
              </a:spcBef>
            </a:pPr>
            <a:r>
              <a:rPr lang="en-US" altLang="zh-CN" sz="3000" dirty="0">
                <a:latin typeface="Times New Roman" panose="02020603050405020304" pitchFamily="18" charset="0"/>
                <a:ea typeface="宋体" panose="02010600030101010101" pitchFamily="2" charset="-122"/>
              </a:rPr>
              <a:t>Changes have brought gains but degradation of ecosystems is a barrier to achieving the MDGs</a:t>
            </a:r>
          </a:p>
          <a:p>
            <a:pPr>
              <a:lnSpc>
                <a:spcPct val="80000"/>
              </a:lnSpc>
              <a:spcBef>
                <a:spcPct val="60000"/>
              </a:spcBef>
            </a:pPr>
            <a:r>
              <a:rPr lang="en-US" altLang="zh-CN" sz="3000" dirty="0">
                <a:latin typeface="Times New Roman" panose="02020603050405020304" pitchFamily="18" charset="0"/>
                <a:ea typeface="宋体" panose="02010600030101010101" pitchFamily="2" charset="-122"/>
              </a:rPr>
              <a:t>Degradation can be reversed but requires new solutions-  policies, institutions and practices.</a:t>
            </a:r>
          </a:p>
        </p:txBody>
      </p:sp>
      <p:pic>
        <p:nvPicPr>
          <p:cNvPr id="274436" name="Picture 4">
            <a:extLst>
              <a:ext uri="{FF2B5EF4-FFF2-40B4-BE49-F238E27FC236}">
                <a16:creationId xmlns:a16="http://schemas.microsoft.com/office/drawing/2014/main" id="{3C0E4BE3-787A-3F35-8768-4E282DFF33F9}"/>
              </a:ext>
            </a:extLst>
          </p:cNvPr>
          <p:cNvPicPr preferRelativeResize="0">
            <a:picLocks noChangeAspect="1" noChangeArrowheads="1"/>
          </p:cNvPicPr>
          <p:nvPr/>
        </p:nvPicPr>
        <p:blipFill>
          <a:blip r:embed="rId3">
            <a:lum bright="2000" contrast="4000"/>
            <a:extLst>
              <a:ext uri="{28A0092B-C50C-407E-A947-70E740481C1C}">
                <a14:useLocalDpi xmlns:a14="http://schemas.microsoft.com/office/drawing/2010/main" val="0"/>
              </a:ext>
            </a:extLst>
          </a:blip>
          <a:srcRect/>
          <a:stretch>
            <a:fillRect/>
          </a:stretch>
        </p:blipFill>
        <p:spPr bwMode="auto">
          <a:xfrm>
            <a:off x="6096000" y="1371600"/>
            <a:ext cx="2592388"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bg2"/>
                </a:solidFill>
                <a:miter lim="800000"/>
                <a:headEnd/>
                <a:tailEnd/>
              </a14:hiddenLine>
            </a:ext>
          </a:extLst>
        </p:spPr>
      </p:pic>
      <p:pic>
        <p:nvPicPr>
          <p:cNvPr id="274439" name="Picture 7" descr="US Capitol">
            <a:extLst>
              <a:ext uri="{FF2B5EF4-FFF2-40B4-BE49-F238E27FC236}">
                <a16:creationId xmlns:a16="http://schemas.microsoft.com/office/drawing/2014/main" id="{A4269354-F362-D277-2A0C-2AC81EF41742}"/>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4114800"/>
            <a:ext cx="2438400" cy="19510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pic>
      <p:pic>
        <p:nvPicPr>
          <p:cNvPr id="274437" name="Picture 5">
            <a:extLst>
              <a:ext uri="{FF2B5EF4-FFF2-40B4-BE49-F238E27FC236}">
                <a16:creationId xmlns:a16="http://schemas.microsoft.com/office/drawing/2014/main" id="{B5FC4B53-6BE6-4CD7-45B9-169C0E8DB6BF}"/>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6175" y="2819400"/>
            <a:ext cx="177165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bg2"/>
                </a:solidFill>
                <a:miter lim="800000"/>
                <a:headEnd/>
                <a:tailEnd/>
              </a14:hiddenLine>
            </a:ext>
          </a:extLst>
        </p:spPr>
      </p:pic>
    </p:spTree>
  </p:cSld>
  <p:clrMapOvr>
    <a:masterClrMapping/>
  </p:clrMapOvr>
  <p:transition/>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